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055869" y="476250"/>
            <a:ext cx="688260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Forest Hills Gardens</a:t>
            </a:r>
          </a:p>
        </p:txBody>
      </p:sp>
      <p:sp>
        <p:nvSpPr>
          <p:cNvPr id="138" name="Shape 138"/>
          <p:cNvSpPr/>
          <p:nvPr/>
        </p:nvSpPr>
        <p:spPr>
          <a:xfrm>
            <a:off x="2329612" y="1765300"/>
            <a:ext cx="833512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Community that the Glacier Built</a:t>
            </a:r>
          </a:p>
        </p:txBody>
      </p:sp>
      <p:sp>
        <p:nvSpPr>
          <p:cNvPr id="139" name="Shape 139"/>
          <p:cNvSpPr/>
          <p:nvPr/>
        </p:nvSpPr>
        <p:spPr>
          <a:xfrm>
            <a:off x="4384557" y="4508500"/>
            <a:ext cx="422523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Alfred H. Brand, 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erito_moreno_glacier_patagonia_argentina_luca_galuzzi_200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1111250"/>
            <a:ext cx="12630150" cy="842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2820522" y="2031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Glacier in South America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lacial Shear Movement 001.jpg"/>
          <p:cNvPicPr>
            <a:picLocks noChangeAspect="1"/>
          </p:cNvPicPr>
          <p:nvPr/>
        </p:nvPicPr>
        <p:blipFill>
          <a:blip r:embed="rId2">
            <a:extLst/>
          </a:blip>
          <a:srcRect l="4815" t="1488" r="8935" b="2827"/>
          <a:stretch>
            <a:fillRect/>
          </a:stretch>
        </p:blipFill>
        <p:spPr>
          <a:xfrm>
            <a:off x="965555" y="868941"/>
            <a:ext cx="11079931" cy="883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3811122" y="50799"/>
            <a:ext cx="53848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Ice Flow Action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Fjordsglaci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00" y="1276350"/>
            <a:ext cx="12414981" cy="81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2820522" y="3428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Glacier in Norway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Alaskan Glacier  001.jpg"/>
          <p:cNvPicPr>
            <a:picLocks noChangeAspect="1"/>
          </p:cNvPicPr>
          <p:nvPr/>
        </p:nvPicPr>
        <p:blipFill>
          <a:blip r:embed="rId2">
            <a:extLst/>
          </a:blip>
          <a:srcRect l="197" t="52" r="0" b="1083"/>
          <a:stretch>
            <a:fillRect/>
          </a:stretch>
        </p:blipFill>
        <p:spPr>
          <a:xfrm>
            <a:off x="88900" y="1054100"/>
            <a:ext cx="12814301" cy="852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2807822" y="1650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Glacier in Alaska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ost Glacial Section 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847850"/>
            <a:ext cx="12844530" cy="694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4255622" y="939799"/>
            <a:ext cx="44831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After the Glacier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Receeding Ice Sheet  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3800" y="50800"/>
            <a:ext cx="7693409" cy="963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1122" y="4508500"/>
            <a:ext cx="49657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Receeding Ice Sheet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lacial Lakes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5100" y="31750"/>
            <a:ext cx="7735877" cy="9677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-24278" y="4508500"/>
            <a:ext cx="52197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Glacier Lakes Deposit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ost Glacial Section 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883123"/>
            <a:ext cx="12891493" cy="697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2820522" y="8889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After the glacier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Long Island Moraines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523" y="2793921"/>
            <a:ext cx="13055601" cy="518175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2820522" y="17906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Long Island Moraines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Kettle Lake Formation  001.jpg"/>
          <p:cNvPicPr>
            <a:picLocks noChangeAspect="1"/>
          </p:cNvPicPr>
          <p:nvPr/>
        </p:nvPicPr>
        <p:blipFill>
          <a:blip r:embed="rId2">
            <a:extLst/>
          </a:blip>
          <a:srcRect l="12873" t="21302" r="6291" b="23951"/>
          <a:stretch>
            <a:fillRect/>
          </a:stretch>
        </p:blipFill>
        <p:spPr>
          <a:xfrm>
            <a:off x="101600" y="2273300"/>
            <a:ext cx="12788900" cy="629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2642722" y="1181100"/>
            <a:ext cx="77089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Kettle Hole and Lake 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3055869" y="-120650"/>
            <a:ext cx="688260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Forest Hills Gardens</a:t>
            </a:r>
          </a:p>
        </p:txBody>
      </p:sp>
      <p:pic>
        <p:nvPicPr>
          <p:cNvPr id="142" name="DSC_09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427" y="1491491"/>
            <a:ext cx="11785601" cy="7836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DSC0777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300" y="1489075"/>
            <a:ext cx="10989734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5149236" y="673100"/>
            <a:ext cx="269587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Rising Slope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3"/>
      <p:bldP build="whole" bldLvl="1" animBg="1" rev="0" advAuto="0" spid="142" grpId="1"/>
      <p:bldP build="whole" bldLvl="1" animBg="1" rev="0" advAuto="0" spid="14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DSC077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882650"/>
            <a:ext cx="12141200" cy="910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2820522" y="888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Soil of the Terminal Moraine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DSC077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" y="876300"/>
            <a:ext cx="11836400" cy="887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DSC0775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350" y="771525"/>
            <a:ext cx="11976100" cy="898207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2820522" y="126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Boulders of the Terminal Moraine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3"/>
      <p:bldP build="whole" bldLvl="1" animBg="1" rev="0" advAuto="0" spid="202" grpId="1"/>
      <p:bldP build="whole" bldLvl="1" animBg="1" rev="0" advAuto="0" spid="20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SC077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109662"/>
            <a:ext cx="11468100" cy="8601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DSC077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109662"/>
            <a:ext cx="11468100" cy="860107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842622" y="152399"/>
            <a:ext cx="93091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Biggest Boulder I Have Seen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7" grpId="3"/>
      <p:bldP build="whole" bldLvl="1" animBg="1" rev="0" advAuto="0" spid="20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1908 Topography 001.jpg"/>
          <p:cNvPicPr>
            <a:picLocks noChangeAspect="1"/>
          </p:cNvPicPr>
          <p:nvPr/>
        </p:nvPicPr>
        <p:blipFill>
          <a:blip r:embed="rId2">
            <a:extLst/>
          </a:blip>
          <a:srcRect l="150" t="8151" r="0" b="8042"/>
          <a:stretch>
            <a:fillRect/>
          </a:stretch>
        </p:blipFill>
        <p:spPr>
          <a:xfrm>
            <a:off x="4559300" y="0"/>
            <a:ext cx="8445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1122" y="4508499"/>
            <a:ext cx="45085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1908 Topography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DSC07750.jpg"/>
          <p:cNvPicPr>
            <a:picLocks noChangeAspect="1"/>
          </p:cNvPicPr>
          <p:nvPr/>
        </p:nvPicPr>
        <p:blipFill>
          <a:blip r:embed="rId2">
            <a:extLst/>
          </a:blip>
          <a:srcRect l="103" t="5845" r="0" b="68"/>
          <a:stretch>
            <a:fillRect/>
          </a:stretch>
        </p:blipFill>
        <p:spPr>
          <a:xfrm>
            <a:off x="355600" y="965200"/>
            <a:ext cx="12297834" cy="868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2820522" y="101599"/>
            <a:ext cx="7366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View South to Outwash Plain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1122" y="4508500"/>
            <a:ext cx="48514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1890 Topography</a:t>
            </a:r>
          </a:p>
        </p:txBody>
      </p:sp>
      <p:pic>
        <p:nvPicPr>
          <p:cNvPr id="217" name="1890 Topography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7100" y="-665231"/>
            <a:ext cx="8267700" cy="11376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1890 Topography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70200" y="-7730939"/>
            <a:ext cx="16059867" cy="2209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1890 map w present sts 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850" y="890154"/>
            <a:ext cx="12077701" cy="878378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122" y="635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Modern Roads on 1890 Map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lirr-0300-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49" y="1587500"/>
            <a:ext cx="12925231" cy="7531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1122" y="6350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Crystal Lake, Kew Gardens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SC077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" y="960437"/>
            <a:ext cx="11798300" cy="884872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1122" y="635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Kew Gardens LIRR Station, Built on Crystal Lake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SC077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SC0776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3055869" y="-120650"/>
            <a:ext cx="688260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Forest Hills Gardens</a:t>
            </a:r>
          </a:p>
        </p:txBody>
      </p:sp>
      <p:sp>
        <p:nvSpPr>
          <p:cNvPr id="149" name="Shape 149"/>
          <p:cNvSpPr/>
          <p:nvPr/>
        </p:nvSpPr>
        <p:spPr>
          <a:xfrm>
            <a:off x="4100276" y="673100"/>
            <a:ext cx="4793792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Depressions and Hills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Subtype="10" presetID="1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10" presetID="1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  <p:bldP build="whole" bldLvl="1" animBg="1" rev="0" advAuto="0" spid="149" grpId="3"/>
      <p:bldP build="whole" bldLvl="1" animBg="1" rev="0" advAuto="0" spid="148" grpId="2"/>
      <p:bldP build="whole" bldLvl="1" animBg="1" rev="0" advAuto="0" spid="146" grpId="4"/>
      <p:bldP build="whole" bldLvl="1" animBg="1" rev="0" advAuto="0" spid="147" grpId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DSC077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" y="831850"/>
            <a:ext cx="11836400" cy="887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1122" y="381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Terrain at Top of Morraine,  Maple Grove Cemetery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DSC077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996950"/>
            <a:ext cx="12479867" cy="935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1122" y="635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Maple Grove, Looking Towards the South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SC07783.jpg"/>
          <p:cNvPicPr>
            <a:picLocks noChangeAspect="1"/>
          </p:cNvPicPr>
          <p:nvPr/>
        </p:nvPicPr>
        <p:blipFill>
          <a:blip r:embed="rId2">
            <a:extLst/>
          </a:blip>
          <a:srcRect l="99" t="1225" r="0" b="9443"/>
          <a:stretch>
            <a:fillRect/>
          </a:stretch>
        </p:blipFill>
        <p:spPr>
          <a:xfrm>
            <a:off x="114300" y="1054100"/>
            <a:ext cx="12763500" cy="855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1122" y="1270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Rugged Terrain of Forest Park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DSC077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815975"/>
            <a:ext cx="12623800" cy="946785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1122" y="635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Forest Hills Gardens from Overlook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DSC077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990600"/>
            <a:ext cx="12666134" cy="949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1122" y="1016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Looking from Overlook Towards former Crystal Lake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DSC07777.jpg"/>
          <p:cNvPicPr>
            <a:picLocks noChangeAspect="1"/>
          </p:cNvPicPr>
          <p:nvPr/>
        </p:nvPicPr>
        <p:blipFill>
          <a:blip r:embed="rId2">
            <a:extLst/>
          </a:blip>
          <a:srcRect l="0" t="3611" r="203" b="4289"/>
          <a:stretch>
            <a:fillRect/>
          </a:stretch>
        </p:blipFill>
        <p:spPr>
          <a:xfrm>
            <a:off x="266700" y="965200"/>
            <a:ext cx="12458700" cy="862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1122" y="635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Looking South from Markwood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DSC07775.jpg"/>
          <p:cNvPicPr>
            <a:picLocks noChangeAspect="1"/>
          </p:cNvPicPr>
          <p:nvPr/>
        </p:nvPicPr>
        <p:blipFill>
          <a:blip r:embed="rId2">
            <a:extLst/>
          </a:blip>
          <a:srcRect l="0" t="3640" r="0" b="8450"/>
          <a:stretch>
            <a:fillRect/>
          </a:stretch>
        </p:blipFill>
        <p:spPr>
          <a:xfrm>
            <a:off x="165100" y="1168400"/>
            <a:ext cx="12674600" cy="835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1122" y="2159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Gentle Slopes of Markwood Place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DSC07729.jpg"/>
          <p:cNvPicPr>
            <a:picLocks noChangeAspect="1"/>
          </p:cNvPicPr>
          <p:nvPr/>
        </p:nvPicPr>
        <p:blipFill>
          <a:blip r:embed="rId2">
            <a:extLst/>
          </a:blip>
          <a:srcRect l="0" t="3051" r="0" b="7075"/>
          <a:stretch>
            <a:fillRect/>
          </a:stretch>
        </p:blipFill>
        <p:spPr>
          <a:xfrm>
            <a:off x="190500" y="1092200"/>
            <a:ext cx="12623800" cy="85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1122" y="2032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Kettle Hole - Deepene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DSC07771.jpg"/>
          <p:cNvPicPr>
            <a:picLocks noChangeAspect="1"/>
          </p:cNvPicPr>
          <p:nvPr/>
        </p:nvPicPr>
        <p:blipFill>
          <a:blip r:embed="rId2">
            <a:extLst/>
          </a:blip>
          <a:srcRect l="205" t="5890" r="0" b="6986"/>
          <a:stretch>
            <a:fillRect/>
          </a:stretch>
        </p:blipFill>
        <p:spPr>
          <a:xfrm>
            <a:off x="167276" y="1136650"/>
            <a:ext cx="12665671" cy="82931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1122" y="2159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Kettle Hole - Deepene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14:prism dir="l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DSC078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DSC0783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2100" y="-25401"/>
            <a:ext cx="7345569" cy="979170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1122" y="635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Shorthill Road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20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0" dur="1000" fill="hold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  <p:bldP build="whole" bldLvl="1" animBg="1" rev="0" advAuto="0" spid="257" grpId="4"/>
      <p:bldP build="whole" bldLvl="1" animBg="1" rev="0" advAuto="0" spid="257" grpId="2"/>
      <p:bldP build="whole" bldLvl="1" animBg="1" rev="0" advAuto="0" spid="25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ntour Lines 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768350"/>
            <a:ext cx="12745046" cy="902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4868732" y="0"/>
            <a:ext cx="325688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Contour Lines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SC078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0" y="895350"/>
            <a:ext cx="12479867" cy="935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1122" y="63500"/>
            <a:ext cx="130048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View from Greenway North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1913 Geologic map 001.jpg"/>
          <p:cNvPicPr>
            <a:picLocks noChangeAspect="1"/>
          </p:cNvPicPr>
          <p:nvPr/>
        </p:nvPicPr>
        <p:blipFill>
          <a:blip r:embed="rId2">
            <a:extLst/>
          </a:blip>
          <a:srcRect l="90" t="1199" r="0" b="8031"/>
          <a:stretch>
            <a:fillRect/>
          </a:stretch>
        </p:blipFill>
        <p:spPr>
          <a:xfrm>
            <a:off x="5118100" y="0"/>
            <a:ext cx="7792144" cy="974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1122" y="4508499"/>
            <a:ext cx="5080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1913 Geologic Map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resent Topo Enlarged 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0" y="-6350"/>
            <a:ext cx="9529379" cy="971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122" y="4508500"/>
            <a:ext cx="34290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Present Day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Ancient Hudson River 001.jpg"/>
          <p:cNvPicPr>
            <a:picLocks noChangeAspect="1"/>
          </p:cNvPicPr>
          <p:nvPr/>
        </p:nvPicPr>
        <p:blipFill>
          <a:blip r:embed="rId2">
            <a:extLst/>
          </a:blip>
          <a:srcRect l="3158" t="780" r="3331" b="2059"/>
          <a:stretch>
            <a:fillRect/>
          </a:stretch>
        </p:blipFill>
        <p:spPr>
          <a:xfrm>
            <a:off x="6172530" y="0"/>
            <a:ext cx="6806870" cy="97663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1122" y="4197350"/>
            <a:ext cx="61341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Ancient Hudson River Course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1890 Topography enlarged 001.jpg"/>
          <p:cNvPicPr>
            <a:picLocks noChangeAspect="1"/>
          </p:cNvPicPr>
          <p:nvPr/>
        </p:nvPicPr>
        <p:blipFill>
          <a:blip r:embed="rId2">
            <a:extLst/>
          </a:blip>
          <a:srcRect l="40" t="1940" r="0" b="8068"/>
          <a:stretch>
            <a:fillRect/>
          </a:stretch>
        </p:blipFill>
        <p:spPr>
          <a:xfrm>
            <a:off x="5203825" y="25400"/>
            <a:ext cx="7832727" cy="970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1122" y="4222750"/>
            <a:ext cx="51435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1908 Topography</a:t>
            </a:r>
          </a:p>
          <a:p>
            <a:pPr/>
            <a:r>
              <a:t>Enlarged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resent Day Topography 001.jpg"/>
          <p:cNvPicPr>
            <a:picLocks noChangeAspect="1"/>
          </p:cNvPicPr>
          <p:nvPr/>
        </p:nvPicPr>
        <p:blipFill>
          <a:blip r:embed="rId2">
            <a:extLst/>
          </a:blip>
          <a:srcRect l="332" t="1209" r="4" b="7859"/>
          <a:stretch>
            <a:fillRect/>
          </a:stretch>
        </p:blipFill>
        <p:spPr>
          <a:xfrm>
            <a:off x="5245100" y="37824"/>
            <a:ext cx="7708900" cy="967795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122" y="4197350"/>
            <a:ext cx="52197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Present Day Topography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Laurentian Ice Sheet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2800" y="102666"/>
            <a:ext cx="9601200" cy="953556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1122" y="4197350"/>
            <a:ext cx="33782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Laurentian </a:t>
            </a:r>
          </a:p>
          <a:p>
            <a:pPr/>
            <a:r>
              <a:t>Ice Sheet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re Glacial Section  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79550"/>
            <a:ext cx="12985916" cy="768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4446413" y="584200"/>
            <a:ext cx="4101518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Before the Glacier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ce flow directions 001.jpg"/>
          <p:cNvPicPr>
            <a:picLocks noChangeAspect="1"/>
          </p:cNvPicPr>
          <p:nvPr/>
        </p:nvPicPr>
        <p:blipFill>
          <a:blip r:embed="rId2">
            <a:extLst/>
          </a:blip>
          <a:srcRect l="2022" t="924" r="2149" b="1566"/>
          <a:stretch>
            <a:fillRect/>
          </a:stretch>
        </p:blipFill>
        <p:spPr>
          <a:xfrm>
            <a:off x="3327400" y="50800"/>
            <a:ext cx="9626600" cy="965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122" y="4197350"/>
            <a:ext cx="346710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Ice Flow Directions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Maximum Ice Sheet 001.jpg"/>
          <p:cNvPicPr>
            <a:picLocks noChangeAspect="1"/>
          </p:cNvPicPr>
          <p:nvPr/>
        </p:nvPicPr>
        <p:blipFill>
          <a:blip r:embed="rId2">
            <a:extLst/>
          </a:blip>
          <a:srcRect l="2589" t="1730" r="2736" b="1637"/>
          <a:stretch>
            <a:fillRect/>
          </a:stretch>
        </p:blipFill>
        <p:spPr>
          <a:xfrm>
            <a:off x="5232400" y="25400"/>
            <a:ext cx="7670800" cy="974858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122" y="4508500"/>
            <a:ext cx="5207001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Maximum Ice Sheet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